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6" r:id="rId6"/>
    <p:sldId id="274" r:id="rId7"/>
    <p:sldId id="260" r:id="rId8"/>
    <p:sldId id="263" r:id="rId9"/>
    <p:sldId id="261" r:id="rId10"/>
    <p:sldId id="267" r:id="rId11"/>
    <p:sldId id="264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2098"/>
    <a:srgbClr val="557630"/>
    <a:srgbClr val="007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70D998-35E0-4322-9B8E-0B7B7239AF27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878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4" name="Picture 39" descr="PPT_Main_c.png                                                 00861245 Mainframe                      BC84D2A8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" y="61913"/>
            <a:ext cx="9051925" cy="672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11313"/>
            <a:ext cx="7772400" cy="1262062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349625"/>
            <a:ext cx="7780338" cy="844550"/>
          </a:xfrm>
        </p:spPr>
        <p:txBody>
          <a:bodyPr anchor="b"/>
          <a:lstStyle>
            <a:lvl1pPr marL="0" indent="0">
              <a:spcAft>
                <a:spcPct val="0"/>
              </a:spcAft>
              <a:buFont typeface="Times" pitchFamily="18" charset="0"/>
              <a:buNone/>
              <a:defRPr sz="2500"/>
            </a:lvl1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577ED68-6F65-4F2F-9927-E9C162CDC872}" type="slidenum">
              <a:rPr lang="en-CA"/>
              <a:pPr/>
              <a:t>‹#›</a:t>
            </a:fld>
            <a:endParaRPr lang="en-CA"/>
          </a:p>
        </p:txBody>
      </p:sp>
      <p:pic>
        <p:nvPicPr>
          <p:cNvPr id="3112" name="Picture 4" descr="Ontario -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6288" y="6016625"/>
            <a:ext cx="17256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5CFFE-5036-4322-9A30-DF51FE6758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587375"/>
            <a:ext cx="1943100" cy="5508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3" y="587375"/>
            <a:ext cx="5678487" cy="5508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7D16C-C7EC-4E85-9047-53F9A043099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1E727-47F8-4FF0-9B9B-8B04A1E3D2B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16BF0-CEDB-433C-A538-12D3D2DD3DC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1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EC6F4-B37F-4BF6-BAE5-2FAC752429D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56C17-F78E-4105-9033-FB26C61B397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397A1-F766-4D3C-BF15-2F9E98578FF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63C4B-8AEC-4F12-9EF5-E3F3F7EBC8D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26ED2-1A1E-44B7-AF52-B260CD8C66F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47550-9157-433E-805D-02E29EDA470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87375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551ED86B-F76A-4021-85C0-BAFF55001E0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69850" y="68263"/>
            <a:ext cx="9004300" cy="6718300"/>
          </a:xfrm>
          <a:prstGeom prst="rect">
            <a:avLst/>
          </a:prstGeom>
          <a:noFill/>
          <a:ln w="12700">
            <a:solidFill>
              <a:srgbClr val="52209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522098"/>
              </a:solidFill>
              <a:latin typeface="Times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2209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22098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22098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22098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22098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22098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22098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22098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22098"/>
          </a:solidFill>
          <a:latin typeface="Arial Narrow" pitchFamily="34" charset="0"/>
        </a:defRPr>
      </a:lvl9pPr>
    </p:titleStyle>
    <p:bodyStyle>
      <a:lvl1pPr marL="460375" indent="-460375" algn="l" rtl="0" eaLnBrk="1" fontAlgn="base" hangingPunct="1">
        <a:spcBef>
          <a:spcPct val="0"/>
        </a:spcBef>
        <a:spcAft>
          <a:spcPct val="25000"/>
        </a:spcAft>
        <a:buClr>
          <a:srgbClr val="522098"/>
        </a:buClr>
        <a:buFont typeface="Times" pitchFamily="18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0425" indent="-285750" algn="l" rtl="0" eaLnBrk="1" fontAlgn="base" hangingPunct="1">
        <a:spcBef>
          <a:spcPct val="0"/>
        </a:spcBef>
        <a:spcAft>
          <a:spcPct val="25000"/>
        </a:spcAft>
        <a:buClr>
          <a:srgbClr val="522098"/>
        </a:buClr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2pPr>
      <a:lvl3pPr marL="1203325" indent="-228600" algn="l" rtl="0" eaLnBrk="1" fontAlgn="base" hangingPunct="1">
        <a:spcBef>
          <a:spcPct val="0"/>
        </a:spcBef>
        <a:spcAft>
          <a:spcPct val="25000"/>
        </a:spcAft>
        <a:buClr>
          <a:srgbClr val="522098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0"/>
        </a:spcBef>
        <a:spcAft>
          <a:spcPct val="25000"/>
        </a:spcAft>
        <a:buClr>
          <a:srgbClr val="522098"/>
        </a:buClr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0"/>
        </a:spcBef>
        <a:spcAft>
          <a:spcPct val="25000"/>
        </a:spcAft>
        <a:buClr>
          <a:srgbClr val="522098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0"/>
        </a:spcBef>
        <a:spcAft>
          <a:spcPct val="25000"/>
        </a:spcAft>
        <a:buClr>
          <a:srgbClr val="522098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0"/>
        </a:spcBef>
        <a:spcAft>
          <a:spcPct val="25000"/>
        </a:spcAft>
        <a:buClr>
          <a:srgbClr val="522098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0"/>
        </a:spcBef>
        <a:spcAft>
          <a:spcPct val="25000"/>
        </a:spcAft>
        <a:buClr>
          <a:srgbClr val="522098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0"/>
        </a:spcBef>
        <a:spcAft>
          <a:spcPct val="25000"/>
        </a:spcAft>
        <a:buClr>
          <a:srgbClr val="522098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0872"/>
            <a:ext cx="7772400" cy="1662545"/>
          </a:xfrm>
        </p:spPr>
        <p:txBody>
          <a:bodyPr/>
          <a:lstStyle/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800" dirty="0"/>
              <a:t>New Midwifery Practice Orientation </a:t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Presentation </a:t>
            </a:r>
            <a:r>
              <a:rPr lang="en-US" sz="2800" dirty="0"/>
              <a:t>to </a:t>
            </a:r>
            <a:r>
              <a:rPr lang="en-US" sz="2800" dirty="0" smtClean="0"/>
              <a:t>the Association </a:t>
            </a:r>
            <a:r>
              <a:rPr lang="en-US" sz="2800" dirty="0"/>
              <a:t>of Ontario Midwives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CA" sz="2400" dirty="0" smtClean="0">
              <a:solidFill>
                <a:srgbClr val="522098"/>
              </a:solidFill>
              <a:latin typeface="+mj-lt"/>
              <a:ea typeface="+mj-ea"/>
              <a:cs typeface="+mj-cs"/>
            </a:endParaRPr>
          </a:p>
          <a:p>
            <a:endParaRPr lang="en-CA" sz="2400" dirty="0">
              <a:solidFill>
                <a:srgbClr val="522098"/>
              </a:solidFill>
              <a:latin typeface="+mj-lt"/>
              <a:ea typeface="+mj-ea"/>
              <a:cs typeface="+mj-cs"/>
            </a:endParaRPr>
          </a:p>
          <a:p>
            <a:endParaRPr lang="en-CA" sz="2400" dirty="0" smtClean="0">
              <a:solidFill>
                <a:srgbClr val="522098"/>
              </a:solidFill>
              <a:latin typeface="+mj-lt"/>
              <a:ea typeface="+mj-ea"/>
              <a:cs typeface="+mj-cs"/>
            </a:endParaRPr>
          </a:p>
          <a:p>
            <a:endParaRPr lang="en-CA" sz="2400" dirty="0">
              <a:solidFill>
                <a:srgbClr val="522098"/>
              </a:solidFill>
              <a:latin typeface="+mj-lt"/>
              <a:ea typeface="+mj-ea"/>
              <a:cs typeface="+mj-cs"/>
            </a:endParaRPr>
          </a:p>
          <a:p>
            <a:endParaRPr lang="en-CA" sz="2400" dirty="0" smtClean="0">
              <a:solidFill>
                <a:srgbClr val="522098"/>
              </a:solidFill>
              <a:latin typeface="+mj-lt"/>
              <a:ea typeface="+mj-ea"/>
              <a:cs typeface="+mj-cs"/>
            </a:endParaRPr>
          </a:p>
          <a:p>
            <a:r>
              <a:rPr lang="en-CA" sz="2400" dirty="0" smtClean="0">
                <a:solidFill>
                  <a:srgbClr val="522098"/>
                </a:solidFill>
                <a:latin typeface="+mj-lt"/>
                <a:ea typeface="+mj-ea"/>
                <a:cs typeface="+mj-cs"/>
              </a:rPr>
              <a:t>June </a:t>
            </a:r>
            <a:r>
              <a:rPr lang="en-CA" sz="2400" dirty="0">
                <a:solidFill>
                  <a:srgbClr val="522098"/>
                </a:solidFill>
                <a:latin typeface="+mj-lt"/>
                <a:ea typeface="+mj-ea"/>
                <a:cs typeface="+mj-cs"/>
              </a:rPr>
              <a:t>20, 2014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Practice Proposal Requirements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3" y="1981199"/>
            <a:ext cx="7772400" cy="4253345"/>
          </a:xfrm>
        </p:spPr>
        <p:txBody>
          <a:bodyPr/>
          <a:lstStyle/>
          <a:p>
            <a:pPr marL="0" indent="0">
              <a:buNone/>
            </a:pPr>
            <a:r>
              <a:rPr lang="en-CA" b="1" dirty="0" smtClean="0"/>
              <a:t>Proposed start-up date</a:t>
            </a:r>
          </a:p>
          <a:p>
            <a:r>
              <a:rPr lang="en-CA" dirty="0" smtClean="0"/>
              <a:t>Rationale for start-up date</a:t>
            </a:r>
            <a:endParaRPr lang="en-CA" dirty="0"/>
          </a:p>
          <a:p>
            <a:r>
              <a:rPr lang="en-CA" dirty="0" smtClean="0"/>
              <a:t>Indicate </a:t>
            </a:r>
            <a:r>
              <a:rPr lang="en-CA" dirty="0"/>
              <a:t>staggered start dates of midwifery staff and the proposed practise group promotional strategy (for the first 3 years) if </a:t>
            </a:r>
            <a:r>
              <a:rPr lang="en-CA" dirty="0" smtClean="0"/>
              <a:t>applicable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b="1" dirty="0" smtClean="0"/>
              <a:t>Conclusion</a:t>
            </a:r>
            <a:endParaRPr lang="en-CA" b="1" dirty="0"/>
          </a:p>
          <a:p>
            <a:r>
              <a:rPr lang="en-CA" dirty="0"/>
              <a:t>Prepare a brief summary of the proposal outlining the main points supporting the request for a new midwifery practice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1E727-47F8-4FF0-9B9B-8B04A1E3D2B4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04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309" y="421121"/>
            <a:ext cx="7772400" cy="914400"/>
          </a:xfrm>
        </p:spPr>
        <p:txBody>
          <a:bodyPr/>
          <a:lstStyle/>
          <a:p>
            <a:r>
              <a:rPr lang="en-GB" dirty="0"/>
              <a:t>Assessment Criteria</a:t>
            </a:r>
            <a:br>
              <a:rPr lang="en-GB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3" y="1094509"/>
            <a:ext cx="7772400" cy="5541818"/>
          </a:xfrm>
        </p:spPr>
        <p:txBody>
          <a:bodyPr/>
          <a:lstStyle/>
          <a:p>
            <a:pPr marL="0" indent="0">
              <a:buNone/>
            </a:pPr>
            <a:r>
              <a:rPr lang="en-CA" sz="2200" b="1" dirty="0" smtClean="0"/>
              <a:t>Thoroughness</a:t>
            </a:r>
            <a:endParaRPr lang="en-CA" sz="2200" dirty="0" smtClean="0"/>
          </a:p>
          <a:p>
            <a:r>
              <a:rPr lang="en-CA" sz="2200" dirty="0" smtClean="0"/>
              <a:t>Well-organized, detailed and complete package</a:t>
            </a:r>
          </a:p>
          <a:p>
            <a:endParaRPr lang="en-CA" sz="2200" dirty="0" smtClean="0"/>
          </a:p>
          <a:p>
            <a:pPr marL="0" indent="0">
              <a:buNone/>
            </a:pPr>
            <a:r>
              <a:rPr lang="en-CA" sz="2200" b="1" dirty="0"/>
              <a:t>Client Demand</a:t>
            </a:r>
            <a:r>
              <a:rPr lang="en-CA" sz="2200" dirty="0"/>
              <a:t> </a:t>
            </a:r>
            <a:endParaRPr lang="en-CA" sz="2200" dirty="0" smtClean="0"/>
          </a:p>
          <a:p>
            <a:r>
              <a:rPr lang="en-CA" sz="2200" dirty="0"/>
              <a:t>Demonstrate</a:t>
            </a:r>
            <a:r>
              <a:rPr lang="en-CA" sz="2200" dirty="0" smtClean="0"/>
              <a:t> client demand </a:t>
            </a:r>
            <a:r>
              <a:rPr lang="en-CA" sz="2200" dirty="0"/>
              <a:t>for midwifery </a:t>
            </a:r>
            <a:r>
              <a:rPr lang="en-CA" sz="2200" dirty="0" smtClean="0"/>
              <a:t>services</a:t>
            </a:r>
            <a:r>
              <a:rPr lang="en-CA" sz="2200" dirty="0"/>
              <a:t> </a:t>
            </a:r>
            <a:r>
              <a:rPr lang="en-CA" sz="2200" dirty="0" smtClean="0"/>
              <a:t>by providing </a:t>
            </a:r>
            <a:r>
              <a:rPr lang="en-CA" sz="2200" dirty="0"/>
              <a:t>supporting evidence of client </a:t>
            </a:r>
            <a:r>
              <a:rPr lang="en-CA" sz="2200" dirty="0" smtClean="0"/>
              <a:t>demand within the proposed catchment area</a:t>
            </a:r>
          </a:p>
          <a:p>
            <a:pPr lvl="1"/>
            <a:r>
              <a:rPr lang="en-CA" sz="2200" dirty="0"/>
              <a:t>D</a:t>
            </a:r>
            <a:r>
              <a:rPr lang="en-CA" sz="2200" dirty="0" smtClean="0"/>
              <a:t>emographic information, environmental scans and unaccommodated client data</a:t>
            </a:r>
          </a:p>
          <a:p>
            <a:pPr lvl="1"/>
            <a:endParaRPr lang="en-CA" sz="2200" dirty="0" smtClean="0"/>
          </a:p>
          <a:p>
            <a:pPr marL="0" indent="0">
              <a:buNone/>
            </a:pPr>
            <a:r>
              <a:rPr lang="en-CA" sz="2200" b="1" dirty="0"/>
              <a:t>Community Support</a:t>
            </a:r>
          </a:p>
          <a:p>
            <a:r>
              <a:rPr lang="en-CA" sz="2200" dirty="0"/>
              <a:t>Demonstrate that the proposal has community support</a:t>
            </a:r>
          </a:p>
          <a:p>
            <a:r>
              <a:rPr lang="en-CA" sz="2200" dirty="0"/>
              <a:t>Include letters of support from various agencies and local health care providers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1E727-47F8-4FF0-9B9B-8B04A1E3D2B4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8301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5637"/>
            <a:ext cx="7772400" cy="858982"/>
          </a:xfrm>
        </p:spPr>
        <p:txBody>
          <a:bodyPr/>
          <a:lstStyle/>
          <a:p>
            <a:r>
              <a:rPr lang="en-GB" dirty="0"/>
              <a:t>Assessment </a:t>
            </a:r>
            <a:r>
              <a:rPr lang="en-GB" dirty="0" smtClean="0"/>
              <a:t>Criteria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3" y="1593273"/>
            <a:ext cx="7772400" cy="4502727"/>
          </a:xfrm>
        </p:spPr>
        <p:txBody>
          <a:bodyPr/>
          <a:lstStyle/>
          <a:p>
            <a:pPr marL="0" indent="0">
              <a:buNone/>
            </a:pPr>
            <a:r>
              <a:rPr lang="en-CA" sz="2200" b="1" dirty="0" smtClean="0"/>
              <a:t>Years </a:t>
            </a:r>
            <a:r>
              <a:rPr lang="en-CA" sz="2200" b="1" dirty="0"/>
              <a:t>in Practice </a:t>
            </a:r>
            <a:endParaRPr lang="en-CA" sz="2200" dirty="0"/>
          </a:p>
          <a:p>
            <a:r>
              <a:rPr lang="en-CA" sz="2200" dirty="0" smtClean="0"/>
              <a:t>Establishing a new practice requires can be onerous and </a:t>
            </a:r>
            <a:r>
              <a:rPr lang="en-CA" sz="2200" dirty="0"/>
              <a:t>requires midwives to be able to focus on the demands of a new practice while practicing at the same </a:t>
            </a:r>
            <a:r>
              <a:rPr lang="en-CA" sz="2200" dirty="0" smtClean="0"/>
              <a:t>time </a:t>
            </a:r>
          </a:p>
          <a:p>
            <a:endParaRPr lang="en-CA" sz="2200" dirty="0" smtClean="0"/>
          </a:p>
          <a:p>
            <a:pPr marL="0" indent="0">
              <a:buNone/>
            </a:pPr>
            <a:r>
              <a:rPr lang="en-CA" sz="2200" b="1" dirty="0" smtClean="0"/>
              <a:t>Number </a:t>
            </a:r>
            <a:r>
              <a:rPr lang="en-CA" sz="2200" b="1" dirty="0"/>
              <a:t>of </a:t>
            </a:r>
            <a:r>
              <a:rPr lang="en-CA" sz="2200" b="1" dirty="0" smtClean="0"/>
              <a:t>Midwives</a:t>
            </a:r>
            <a:endParaRPr lang="en-CA" sz="2200" dirty="0"/>
          </a:p>
          <a:p>
            <a:r>
              <a:rPr lang="en-CA" sz="2200" dirty="0" smtClean="0"/>
              <a:t>Demonstrate how midwives can provide secondary care coverage</a:t>
            </a:r>
          </a:p>
          <a:p>
            <a:r>
              <a:rPr lang="en-CA" sz="2200" dirty="0" smtClean="0"/>
              <a:t>If a solo practice, an Alternate </a:t>
            </a:r>
            <a:r>
              <a:rPr lang="en-CA" sz="2200" dirty="0"/>
              <a:t>Practice Arrangement with </a:t>
            </a:r>
            <a:r>
              <a:rPr lang="en-CA" sz="2200" dirty="0" smtClean="0"/>
              <a:t>the CMO will be required</a:t>
            </a:r>
            <a:endParaRPr lang="en-CA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1E727-47F8-4FF0-9B9B-8B04A1E3D2B4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1516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2800" b="1" dirty="0" smtClean="0"/>
              <a:t>Contact Information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801091"/>
            <a:ext cx="7772400" cy="4308764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algn="ctr" eaLnBrk="1" hangingPunct="1">
              <a:buFont typeface="Times" pitchFamily="18" charset="0"/>
              <a:buNone/>
            </a:pPr>
            <a:r>
              <a:rPr lang="en-CA" dirty="0" smtClean="0"/>
              <a:t>Ontario Midwifery Program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CA" dirty="0" smtClean="0"/>
              <a:t>Primary Health Care Branch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CA" dirty="0" smtClean="0"/>
              <a:t>Ministry of Health and Long-Term Care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CA" dirty="0" smtClean="0"/>
              <a:t>1075 Bay Street, 9</a:t>
            </a:r>
            <a:r>
              <a:rPr lang="en-CA" baseline="30000" dirty="0" smtClean="0"/>
              <a:t>th</a:t>
            </a:r>
            <a:r>
              <a:rPr lang="en-CA" dirty="0" smtClean="0"/>
              <a:t> Floor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CA" dirty="0" smtClean="0"/>
              <a:t>Toronto, Ontario   M5S 2B1</a:t>
            </a:r>
          </a:p>
          <a:p>
            <a:pPr algn="ctr" eaLnBrk="1" hangingPunct="1">
              <a:buFont typeface="Times" pitchFamily="18" charset="0"/>
              <a:buNone/>
            </a:pPr>
            <a:endParaRPr lang="en-CA" dirty="0" smtClean="0"/>
          </a:p>
          <a:p>
            <a:pPr algn="ctr" eaLnBrk="1" hangingPunct="1">
              <a:buFont typeface="Times" pitchFamily="18" charset="0"/>
              <a:buNone/>
            </a:pPr>
            <a:r>
              <a:rPr lang="en-CA" dirty="0" smtClean="0"/>
              <a:t>Main line: (416) 327-7061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CA" dirty="0" smtClean="0"/>
              <a:t>Fax:         (416) 326-4684 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1E727-47F8-4FF0-9B9B-8B04A1E3D2B4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559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3C4B-8AEC-4F12-9EF5-E3F3F7EBC8D7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2286000" y="2274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CA" sz="3600" dirty="0" smtClean="0"/>
              <a:t>Questions/Discussion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315120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A881-5BCA-4601-BE63-077997CF33B5}" type="slidenum">
              <a:rPr lang="en-CA"/>
              <a:pPr/>
              <a:t>2</a:t>
            </a:fld>
            <a:endParaRPr lang="en-CA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/>
              <a:t>Ontario Midwifery Program (OMP)</a:t>
            </a:r>
          </a:p>
          <a:p>
            <a:pPr eaLnBrk="1" hangingPunct="1"/>
            <a:endParaRPr lang="en-GB" dirty="0"/>
          </a:p>
          <a:p>
            <a:pPr eaLnBrk="1" hangingPunct="1"/>
            <a:r>
              <a:rPr lang="en-GB" dirty="0"/>
              <a:t>New Practice Proposal Requirements</a:t>
            </a:r>
          </a:p>
          <a:p>
            <a:pPr eaLnBrk="1" hangingPunct="1"/>
            <a:endParaRPr lang="en-GB" dirty="0"/>
          </a:p>
          <a:p>
            <a:pPr eaLnBrk="1" hangingPunct="1"/>
            <a:r>
              <a:rPr lang="en-GB" dirty="0"/>
              <a:t>Assessment Criteria</a:t>
            </a:r>
          </a:p>
          <a:p>
            <a:pPr eaLnBrk="1" hangingPunct="1"/>
            <a:endParaRPr lang="en-GB" dirty="0"/>
          </a:p>
          <a:p>
            <a:pPr eaLnBrk="1" hangingPunct="1"/>
            <a:r>
              <a:rPr lang="en-GB" dirty="0"/>
              <a:t>Questions/Discussion</a:t>
            </a:r>
            <a:endParaRPr lang="en-CA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OMP: Who We Are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5000"/>
              </a:lnSpc>
              <a:spcBef>
                <a:spcPct val="25000"/>
              </a:spcBef>
              <a:spcAft>
                <a:spcPct val="20000"/>
              </a:spcAft>
            </a:pPr>
            <a:r>
              <a:rPr lang="en-GB" dirty="0"/>
              <a:t>Ministry of Health and Long-Term Care (MOHLTC) – Ontario Midwifery Program (OMP), with </a:t>
            </a:r>
            <a:r>
              <a:rPr lang="en-GB" dirty="0" smtClean="0"/>
              <a:t>4 </a:t>
            </a:r>
            <a:r>
              <a:rPr lang="en-GB" dirty="0"/>
              <a:t>staff members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  <a:spcAft>
                <a:spcPct val="20000"/>
              </a:spcAft>
            </a:pPr>
            <a:r>
              <a:rPr lang="en-GB" dirty="0"/>
              <a:t>18 Transfer Payment Agencies (TPA)</a:t>
            </a:r>
            <a:endParaRPr lang="en-US" dirty="0"/>
          </a:p>
          <a:p>
            <a:pPr eaLnBrk="1" hangingPunct="1">
              <a:lnSpc>
                <a:spcPct val="105000"/>
              </a:lnSpc>
              <a:spcBef>
                <a:spcPct val="25000"/>
              </a:spcBef>
              <a:spcAft>
                <a:spcPct val="20000"/>
              </a:spcAft>
            </a:pPr>
            <a:r>
              <a:rPr lang="en-US" dirty="0"/>
              <a:t>85 Approved Midwifery Practice Groups (MPGs) in Ontario 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  <a:spcAft>
                <a:spcPct val="20000"/>
              </a:spcAft>
            </a:pPr>
            <a:r>
              <a:rPr lang="en-US" dirty="0"/>
              <a:t>Over 700 midwives registered in Ontario 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  <a:spcAft>
                <a:spcPct val="20000"/>
              </a:spcAft>
            </a:pPr>
            <a:r>
              <a:rPr lang="en-US" dirty="0"/>
              <a:t>Approved funding for up to </a:t>
            </a:r>
            <a:r>
              <a:rPr lang="en-CA" dirty="0"/>
              <a:t>24,500 courses of care </a:t>
            </a:r>
            <a:r>
              <a:rPr lang="en-US" dirty="0"/>
              <a:t>in 2013-14 (~12% of births)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1E727-47F8-4FF0-9B9B-8B04A1E3D2B4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21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OMP: What we do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GB" dirty="0"/>
              <a:t>Approval of Process Funding Requests</a:t>
            </a:r>
          </a:p>
          <a:p>
            <a:pPr lvl="1"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GB" dirty="0"/>
              <a:t>Midwifery Services Budgets, including New Practice Proposals</a:t>
            </a:r>
          </a:p>
          <a:p>
            <a:pPr lvl="1"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GB" dirty="0"/>
              <a:t>AOM Initiatives </a:t>
            </a:r>
          </a:p>
          <a:p>
            <a:pPr lvl="1" eaLnBrk="1" hangingPunct="1">
              <a:spcBef>
                <a:spcPct val="30000"/>
              </a:spcBef>
              <a:spcAft>
                <a:spcPct val="10000"/>
              </a:spcAft>
            </a:pPr>
            <a:endParaRPr lang="en-GB" dirty="0"/>
          </a:p>
          <a:p>
            <a:pPr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GB" dirty="0"/>
              <a:t>Contract Management</a:t>
            </a:r>
          </a:p>
          <a:p>
            <a:pPr eaLnBrk="1" hangingPunct="1">
              <a:spcBef>
                <a:spcPct val="30000"/>
              </a:spcBef>
              <a:spcAft>
                <a:spcPct val="10000"/>
              </a:spcAft>
            </a:pPr>
            <a:endParaRPr lang="en-GB" dirty="0"/>
          </a:p>
          <a:p>
            <a:pPr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GB" dirty="0"/>
              <a:t>Operational Policy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1E727-47F8-4FF0-9B9B-8B04A1E3D2B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589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How do you get started?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Engage your local Transfer Payment Agency (TPA) </a:t>
            </a:r>
          </a:p>
          <a:p>
            <a:endParaRPr lang="en-CA" dirty="0" smtClean="0"/>
          </a:p>
          <a:p>
            <a:r>
              <a:rPr lang="en-CA" dirty="0" smtClean="0"/>
              <a:t>The TPA can provide you with the relevant application materials including the list of requirements and a checklist</a:t>
            </a:r>
          </a:p>
          <a:p>
            <a:endParaRPr lang="en-CA" dirty="0"/>
          </a:p>
          <a:p>
            <a:r>
              <a:rPr lang="en-CA" dirty="0" smtClean="0"/>
              <a:t>Begin the proposal development early to ensure the application is comprehensive and thorough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1E727-47F8-4FF0-9B9B-8B04A1E3D2B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6718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3333FF"/>
                </a:solidFill>
              </a:rPr>
              <a:t/>
            </a:r>
            <a:br>
              <a:rPr lang="en-US" sz="2800" b="1" dirty="0" smtClean="0">
                <a:solidFill>
                  <a:srgbClr val="3333FF"/>
                </a:solidFill>
              </a:rPr>
            </a:br>
            <a:r>
              <a:rPr lang="en-US" sz="2800" b="1" dirty="0" smtClean="0"/>
              <a:t>OMP: Budget Request/Budget Approval Process</a:t>
            </a:r>
            <a:r>
              <a:rPr lang="en-US" sz="2800" dirty="0" smtClean="0"/>
              <a:t> </a:t>
            </a:r>
          </a:p>
        </p:txBody>
      </p:sp>
      <p:grpSp>
        <p:nvGrpSpPr>
          <p:cNvPr id="2" name="Diagram 13"/>
          <p:cNvGrpSpPr>
            <a:grpSpLocks/>
          </p:cNvGrpSpPr>
          <p:nvPr/>
        </p:nvGrpSpPr>
        <p:grpSpPr bwMode="auto">
          <a:xfrm>
            <a:off x="2209800" y="1295400"/>
            <a:ext cx="4824413" cy="4824413"/>
            <a:chOff x="1429" y="705"/>
            <a:chExt cx="2858" cy="2858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>
              <a:off x="2808" y="919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" name="_s1029"/>
            <p:cNvSpPr>
              <a:spLocks noChangeArrowheads="1" noTextEdit="1"/>
            </p:cNvSpPr>
            <p:nvPr/>
          </p:nvSpPr>
          <p:spPr bwMode="auto">
            <a:xfrm rot="1800000">
              <a:off x="3390" y="1075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" name="_s1030"/>
            <p:cNvSpPr>
              <a:spLocks noChangeArrowheads="1" noTextEdit="1"/>
            </p:cNvSpPr>
            <p:nvPr/>
          </p:nvSpPr>
          <p:spPr bwMode="auto">
            <a:xfrm rot="3600000">
              <a:off x="3817" y="1501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_s1031"/>
            <p:cNvSpPr>
              <a:spLocks noChangeArrowheads="1" noTextEdit="1"/>
            </p:cNvSpPr>
            <p:nvPr/>
          </p:nvSpPr>
          <p:spPr bwMode="auto">
            <a:xfrm rot="5400000">
              <a:off x="3973" y="2084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_s1032"/>
            <p:cNvSpPr>
              <a:spLocks noChangeArrowheads="1" noTextEdit="1"/>
            </p:cNvSpPr>
            <p:nvPr/>
          </p:nvSpPr>
          <p:spPr bwMode="auto">
            <a:xfrm rot="7200000">
              <a:off x="3817" y="2666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_s1033"/>
            <p:cNvSpPr>
              <a:spLocks noChangeArrowheads="1" noTextEdit="1"/>
            </p:cNvSpPr>
            <p:nvPr/>
          </p:nvSpPr>
          <p:spPr bwMode="auto">
            <a:xfrm rot="9000000">
              <a:off x="3391" y="3093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_s1034"/>
            <p:cNvSpPr>
              <a:spLocks noChangeArrowheads="1" noTextEdit="1"/>
            </p:cNvSpPr>
            <p:nvPr/>
          </p:nvSpPr>
          <p:spPr bwMode="auto">
            <a:xfrm rot="10800000">
              <a:off x="2808" y="3249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_s1035"/>
            <p:cNvSpPr>
              <a:spLocks noChangeArrowheads="1" noTextEdit="1"/>
            </p:cNvSpPr>
            <p:nvPr/>
          </p:nvSpPr>
          <p:spPr bwMode="auto">
            <a:xfrm rot="12600000">
              <a:off x="2226" y="3093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_s1036"/>
            <p:cNvSpPr>
              <a:spLocks noChangeArrowheads="1" noTextEdit="1"/>
            </p:cNvSpPr>
            <p:nvPr/>
          </p:nvSpPr>
          <p:spPr bwMode="auto">
            <a:xfrm rot="14400000">
              <a:off x="1799" y="2667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_s1037"/>
            <p:cNvSpPr>
              <a:spLocks noChangeArrowheads="1" noTextEdit="1"/>
            </p:cNvSpPr>
            <p:nvPr/>
          </p:nvSpPr>
          <p:spPr bwMode="auto">
            <a:xfrm rot="16200000">
              <a:off x="1643" y="2084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_s1038"/>
            <p:cNvSpPr>
              <a:spLocks noChangeArrowheads="1" noTextEdit="1"/>
            </p:cNvSpPr>
            <p:nvPr/>
          </p:nvSpPr>
          <p:spPr bwMode="auto">
            <a:xfrm rot="18000000">
              <a:off x="1799" y="1502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_s1039"/>
            <p:cNvSpPr>
              <a:spLocks noChangeArrowheads="1" noTextEdit="1"/>
            </p:cNvSpPr>
            <p:nvPr/>
          </p:nvSpPr>
          <p:spPr bwMode="auto">
            <a:xfrm rot="19800000">
              <a:off x="2225" y="1075"/>
              <a:ext cx="100" cy="100"/>
            </a:xfrm>
            <a:custGeom>
              <a:avLst/>
              <a:gdLst>
                <a:gd name="G0" fmla="+- -5701632 0 0"/>
                <a:gd name="G1" fmla="+- -6553600 0 0"/>
                <a:gd name="G2" fmla="+- -5701632 0 -6553600"/>
                <a:gd name="G3" fmla="+- 10800 0 0"/>
                <a:gd name="G4" fmla="+- 0 0 -570163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6553600"/>
                <a:gd name="G10" fmla="+- 7200 0 2700"/>
                <a:gd name="G11" fmla="cos G10 -5701632"/>
                <a:gd name="G12" fmla="sin G10 -5701632"/>
                <a:gd name="G13" fmla="cos 13500 -5701632"/>
                <a:gd name="G14" fmla="sin 13500 -570163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701632"/>
                <a:gd name="G22" fmla="sin G20 -5701632"/>
                <a:gd name="G23" fmla="+- G21 10800 0"/>
                <a:gd name="G24" fmla="+- G12 G23 G22"/>
                <a:gd name="G25" fmla="+- G22 G23 G11"/>
                <a:gd name="G26" fmla="cos 10800 -5701632"/>
                <a:gd name="G27" fmla="sin 10800 -5701632"/>
                <a:gd name="G28" fmla="cos 7200 -5701632"/>
                <a:gd name="G29" fmla="sin 7200 -570163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553600"/>
                <a:gd name="G36" fmla="sin G34 -6553600"/>
                <a:gd name="G37" fmla="+/ -6553600 -570163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40 w 21600"/>
                <a:gd name="T5" fmla="*/ 20 h 21600"/>
                <a:gd name="T6" fmla="*/ 9237 w 21600"/>
                <a:gd name="T7" fmla="*/ 1936 h 21600"/>
                <a:gd name="T8" fmla="*/ 10360 w 21600"/>
                <a:gd name="T9" fmla="*/ 3613 h 21600"/>
                <a:gd name="T10" fmla="*/ 11506 w 21600"/>
                <a:gd name="T11" fmla="*/ -2682 h 21600"/>
                <a:gd name="T12" fmla="*/ 15765 w 21600"/>
                <a:gd name="T13" fmla="*/ 2048 h 21600"/>
                <a:gd name="T14" fmla="*/ 11035 w 21600"/>
                <a:gd name="T15" fmla="*/ 63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176" y="3609"/>
                  </a:moveTo>
                  <a:cubicBezTo>
                    <a:pt x="11051" y="3603"/>
                    <a:pt x="10925" y="3600"/>
                    <a:pt x="10800" y="3600"/>
                  </a:cubicBezTo>
                  <a:cubicBezTo>
                    <a:pt x="10380" y="3599"/>
                    <a:pt x="9962" y="3636"/>
                    <a:pt x="9549" y="3709"/>
                  </a:cubicBezTo>
                  <a:lnTo>
                    <a:pt x="8924" y="164"/>
                  </a:lnTo>
                  <a:cubicBezTo>
                    <a:pt x="9543" y="54"/>
                    <a:pt x="10171" y="-1"/>
                    <a:pt x="10800" y="0"/>
                  </a:cubicBezTo>
                  <a:cubicBezTo>
                    <a:pt x="10988" y="0"/>
                    <a:pt x="11176" y="4"/>
                    <a:pt x="11365" y="14"/>
                  </a:cubicBezTo>
                  <a:lnTo>
                    <a:pt x="11506" y="-2682"/>
                  </a:lnTo>
                  <a:lnTo>
                    <a:pt x="15765" y="2048"/>
                  </a:lnTo>
                  <a:lnTo>
                    <a:pt x="11035" y="6306"/>
                  </a:lnTo>
                  <a:lnTo>
                    <a:pt x="11176" y="360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_s1040"/>
            <p:cNvSpPr>
              <a:spLocks noChangeArrowheads="1"/>
            </p:cNvSpPr>
            <p:nvPr/>
          </p:nvSpPr>
          <p:spPr bwMode="auto">
            <a:xfrm>
              <a:off x="3024" y="874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May</a:t>
              </a:r>
            </a:p>
          </p:txBody>
        </p:sp>
        <p:sp>
          <p:nvSpPr>
            <p:cNvPr id="16" name="_s1041"/>
            <p:cNvSpPr>
              <a:spLocks noChangeArrowheads="1"/>
            </p:cNvSpPr>
            <p:nvPr/>
          </p:nvSpPr>
          <p:spPr bwMode="auto">
            <a:xfrm>
              <a:off x="3546" y="1175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June</a:t>
              </a:r>
            </a:p>
          </p:txBody>
        </p:sp>
        <p:sp>
          <p:nvSpPr>
            <p:cNvPr id="17" name="_s1042"/>
            <p:cNvSpPr>
              <a:spLocks noChangeArrowheads="1"/>
            </p:cNvSpPr>
            <p:nvPr/>
          </p:nvSpPr>
          <p:spPr bwMode="auto">
            <a:xfrm>
              <a:off x="3847" y="1696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July</a:t>
              </a:r>
            </a:p>
          </p:txBody>
        </p:sp>
        <p:sp>
          <p:nvSpPr>
            <p:cNvPr id="18" name="_s1043"/>
            <p:cNvSpPr>
              <a:spLocks noChangeArrowheads="1"/>
            </p:cNvSpPr>
            <p:nvPr/>
          </p:nvSpPr>
          <p:spPr bwMode="auto">
            <a:xfrm>
              <a:off x="3847" y="2298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August</a:t>
              </a:r>
            </a:p>
          </p:txBody>
        </p:sp>
        <p:sp>
          <p:nvSpPr>
            <p:cNvPr id="19" name="_s1044"/>
            <p:cNvSpPr>
              <a:spLocks noChangeArrowheads="1"/>
            </p:cNvSpPr>
            <p:nvPr/>
          </p:nvSpPr>
          <p:spPr bwMode="auto">
            <a:xfrm>
              <a:off x="3546" y="2819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September</a:t>
              </a:r>
            </a:p>
          </p:txBody>
        </p:sp>
        <p:sp>
          <p:nvSpPr>
            <p:cNvPr id="20" name="_s1045"/>
            <p:cNvSpPr>
              <a:spLocks noChangeArrowheads="1"/>
            </p:cNvSpPr>
            <p:nvPr/>
          </p:nvSpPr>
          <p:spPr bwMode="auto">
            <a:xfrm>
              <a:off x="2421" y="876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April</a:t>
              </a:r>
            </a:p>
          </p:txBody>
        </p:sp>
        <p:sp>
          <p:nvSpPr>
            <p:cNvPr id="21" name="_s1046"/>
            <p:cNvSpPr>
              <a:spLocks noChangeArrowheads="1"/>
            </p:cNvSpPr>
            <p:nvPr/>
          </p:nvSpPr>
          <p:spPr bwMode="auto">
            <a:xfrm>
              <a:off x="3025" y="3120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October</a:t>
              </a:r>
            </a:p>
          </p:txBody>
        </p:sp>
        <p:sp>
          <p:nvSpPr>
            <p:cNvPr id="22" name="_s1047"/>
            <p:cNvSpPr>
              <a:spLocks noChangeArrowheads="1"/>
            </p:cNvSpPr>
            <p:nvPr/>
          </p:nvSpPr>
          <p:spPr bwMode="auto">
            <a:xfrm>
              <a:off x="2424" y="3120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November</a:t>
              </a:r>
            </a:p>
          </p:txBody>
        </p:sp>
        <p:sp>
          <p:nvSpPr>
            <p:cNvPr id="23" name="_s1048"/>
            <p:cNvSpPr>
              <a:spLocks noChangeArrowheads="1"/>
            </p:cNvSpPr>
            <p:nvPr/>
          </p:nvSpPr>
          <p:spPr bwMode="auto">
            <a:xfrm>
              <a:off x="1903" y="2820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December</a:t>
              </a:r>
            </a:p>
          </p:txBody>
        </p:sp>
        <p:sp>
          <p:nvSpPr>
            <p:cNvPr id="24" name="_s1049"/>
            <p:cNvSpPr>
              <a:spLocks noChangeArrowheads="1"/>
            </p:cNvSpPr>
            <p:nvPr/>
          </p:nvSpPr>
          <p:spPr bwMode="auto">
            <a:xfrm>
              <a:off x="1602" y="2300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1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January</a:t>
              </a:r>
            </a:p>
          </p:txBody>
        </p:sp>
        <p:sp>
          <p:nvSpPr>
            <p:cNvPr id="25" name="_s1050"/>
            <p:cNvSpPr>
              <a:spLocks noChangeArrowheads="1"/>
            </p:cNvSpPr>
            <p:nvPr/>
          </p:nvSpPr>
          <p:spPr bwMode="auto">
            <a:xfrm>
              <a:off x="1901" y="1178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March</a:t>
              </a:r>
            </a:p>
          </p:txBody>
        </p:sp>
        <p:sp>
          <p:nvSpPr>
            <p:cNvPr id="26" name="_s1051"/>
            <p:cNvSpPr>
              <a:spLocks noChangeArrowheads="1"/>
            </p:cNvSpPr>
            <p:nvPr/>
          </p:nvSpPr>
          <p:spPr bwMode="auto">
            <a:xfrm>
              <a:off x="1601" y="1699"/>
              <a:ext cx="27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charset="0"/>
                  <a:cs typeface="Arial" charset="0"/>
                </a:rPr>
                <a:t>February</a:t>
              </a:r>
            </a:p>
          </p:txBody>
        </p:sp>
      </p:grpSp>
      <p:sp>
        <p:nvSpPr>
          <p:cNvPr id="1053" name="Text Box 39"/>
          <p:cNvSpPr txBox="1">
            <a:spLocks noChangeArrowheads="1"/>
          </p:cNvSpPr>
          <p:nvPr/>
        </p:nvSpPr>
        <p:spPr bwMode="auto">
          <a:xfrm>
            <a:off x="3124200" y="5715000"/>
            <a:ext cx="16764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1400" b="1">
                <a:solidFill>
                  <a:srgbClr val="CC0000"/>
                </a:solidFill>
                <a:latin typeface="Arial" charset="0"/>
                <a:cs typeface="Arial" charset="0"/>
              </a:rPr>
              <a:t>OMP provides Budget Request packages to TPAs</a:t>
            </a:r>
            <a:r>
              <a:rPr lang="en-US" sz="1400" b="1">
                <a:latin typeface="Arial" charset="0"/>
                <a:cs typeface="Arial" charset="0"/>
              </a:rPr>
              <a:t> </a:t>
            </a:r>
            <a:endParaRPr lang="en-CA" sz="1400" b="1">
              <a:latin typeface="Arial" charset="0"/>
              <a:cs typeface="Arial" charset="0"/>
            </a:endParaRPr>
          </a:p>
        </p:txBody>
      </p:sp>
      <p:sp>
        <p:nvSpPr>
          <p:cNvPr id="1054" name="Text Box 40"/>
          <p:cNvSpPr txBox="1">
            <a:spLocks noChangeArrowheads="1"/>
          </p:cNvSpPr>
          <p:nvPr/>
        </p:nvSpPr>
        <p:spPr bwMode="auto">
          <a:xfrm>
            <a:off x="1200150" y="5334000"/>
            <a:ext cx="1979613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1400" b="1">
                <a:latin typeface="Arial" charset="0"/>
                <a:cs typeface="Arial" charset="0"/>
              </a:rPr>
              <a:t>TPAs provide Budget Request packages to MPGs </a:t>
            </a:r>
            <a:endParaRPr lang="en-CA" sz="1400" b="1">
              <a:latin typeface="Arial" charset="0"/>
              <a:cs typeface="Arial" charset="0"/>
            </a:endParaRPr>
          </a:p>
        </p:txBody>
      </p:sp>
      <p:sp>
        <p:nvSpPr>
          <p:cNvPr id="1055" name="Text Box 41"/>
          <p:cNvSpPr txBox="1">
            <a:spLocks noChangeArrowheads="1"/>
          </p:cNvSpPr>
          <p:nvPr/>
        </p:nvSpPr>
        <p:spPr bwMode="auto">
          <a:xfrm>
            <a:off x="625475" y="3605213"/>
            <a:ext cx="1655763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1400" b="1">
                <a:latin typeface="Arial" charset="0"/>
                <a:cs typeface="Arial" charset="0"/>
              </a:rPr>
              <a:t>MPGs send Budget Request to TPAs </a:t>
            </a:r>
            <a:endParaRPr lang="en-CA" sz="1400" b="1">
              <a:latin typeface="Arial" charset="0"/>
              <a:cs typeface="Arial" charset="0"/>
            </a:endParaRPr>
          </a:p>
        </p:txBody>
      </p:sp>
      <p:sp>
        <p:nvSpPr>
          <p:cNvPr id="1056" name="Text Box 42"/>
          <p:cNvSpPr txBox="1">
            <a:spLocks noChangeArrowheads="1"/>
          </p:cNvSpPr>
          <p:nvPr/>
        </p:nvSpPr>
        <p:spPr bwMode="auto">
          <a:xfrm>
            <a:off x="696913" y="23812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1400" b="1">
                <a:latin typeface="Arial" charset="0"/>
                <a:cs typeface="Arial" charset="0"/>
              </a:rPr>
              <a:t>TPAs send Budget Requests to OMP</a:t>
            </a:r>
            <a:endParaRPr lang="en-CA" sz="1400" b="1">
              <a:latin typeface="Arial" charset="0"/>
              <a:cs typeface="Arial" charset="0"/>
            </a:endParaRPr>
          </a:p>
        </p:txBody>
      </p:sp>
      <p:sp>
        <p:nvSpPr>
          <p:cNvPr id="1057" name="Text Box 43"/>
          <p:cNvSpPr txBox="1">
            <a:spLocks noChangeArrowheads="1"/>
          </p:cNvSpPr>
          <p:nvPr/>
        </p:nvSpPr>
        <p:spPr bwMode="auto">
          <a:xfrm>
            <a:off x="6520205" y="2247230"/>
            <a:ext cx="1905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1400" b="1" dirty="0">
                <a:latin typeface="Arial" charset="0"/>
                <a:cs typeface="Arial" charset="0"/>
              </a:rPr>
              <a:t>OMP sends approvals to TPAs</a:t>
            </a:r>
            <a:endParaRPr lang="en-CA" sz="1400" b="1" dirty="0">
              <a:latin typeface="Arial" charset="0"/>
              <a:cs typeface="Arial" charset="0"/>
            </a:endParaRPr>
          </a:p>
        </p:txBody>
      </p:sp>
      <p:sp>
        <p:nvSpPr>
          <p:cNvPr id="1058" name="Text Box 44"/>
          <p:cNvSpPr txBox="1">
            <a:spLocks noChangeArrowheads="1"/>
          </p:cNvSpPr>
          <p:nvPr/>
        </p:nvSpPr>
        <p:spPr bwMode="auto">
          <a:xfrm>
            <a:off x="1295400" y="1219200"/>
            <a:ext cx="2016125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CA" sz="1400" b="1" dirty="0">
                <a:latin typeface="Arial" charset="0"/>
                <a:cs typeface="Arial" charset="0"/>
              </a:rPr>
              <a:t>OMP prepares the funding packages, </a:t>
            </a:r>
            <a:r>
              <a:rPr lang="en-CA" sz="1400" b="1" dirty="0">
                <a:solidFill>
                  <a:srgbClr val="3333FF"/>
                </a:solidFill>
                <a:latin typeface="Arial" charset="0"/>
                <a:cs typeface="Arial" charset="0"/>
              </a:rPr>
              <a:t>including new practice proposals</a:t>
            </a:r>
          </a:p>
        </p:txBody>
      </p:sp>
      <p:sp>
        <p:nvSpPr>
          <p:cNvPr id="1059" name="Text Box 45"/>
          <p:cNvSpPr txBox="1">
            <a:spLocks noChangeArrowheads="1"/>
          </p:cNvSpPr>
          <p:nvPr/>
        </p:nvSpPr>
        <p:spPr bwMode="auto">
          <a:xfrm>
            <a:off x="4283886" y="1066800"/>
            <a:ext cx="1901673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CA" sz="1400" b="1" dirty="0">
                <a:latin typeface="Arial" charset="0"/>
                <a:cs typeface="Arial" charset="0"/>
              </a:rPr>
              <a:t>OMP </a:t>
            </a:r>
            <a:r>
              <a:rPr lang="en-CA" sz="1400" b="1" dirty="0" smtClean="0">
                <a:latin typeface="Arial" charset="0"/>
                <a:cs typeface="Arial" charset="0"/>
              </a:rPr>
              <a:t>sends </a:t>
            </a:r>
            <a:r>
              <a:rPr lang="en-CA" sz="1400" b="1" dirty="0">
                <a:latin typeface="Arial" charset="0"/>
                <a:cs typeface="Arial" charset="0"/>
              </a:rPr>
              <a:t>funding packages to Minister</a:t>
            </a:r>
          </a:p>
        </p:txBody>
      </p:sp>
      <p:sp>
        <p:nvSpPr>
          <p:cNvPr id="1060" name="Text Box 46"/>
          <p:cNvSpPr txBox="1">
            <a:spLocks noChangeArrowheads="1"/>
          </p:cNvSpPr>
          <p:nvPr/>
        </p:nvSpPr>
        <p:spPr bwMode="auto">
          <a:xfrm>
            <a:off x="6781800" y="2857500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1400" b="1" dirty="0">
                <a:latin typeface="Arial" charset="0"/>
                <a:cs typeface="Arial" charset="0"/>
              </a:rPr>
              <a:t>TPAs provide written approvals to MPGs </a:t>
            </a:r>
            <a:endParaRPr lang="en-CA" sz="1400" b="1" dirty="0">
              <a:latin typeface="Arial" charset="0"/>
              <a:cs typeface="Arial" charset="0"/>
            </a:endParaRPr>
          </a:p>
        </p:txBody>
      </p:sp>
      <p:sp>
        <p:nvSpPr>
          <p:cNvPr id="1061" name="Text Box 47"/>
          <p:cNvSpPr txBox="1">
            <a:spLocks noChangeArrowheads="1"/>
          </p:cNvSpPr>
          <p:nvPr/>
        </p:nvSpPr>
        <p:spPr bwMode="auto">
          <a:xfrm>
            <a:off x="6019800" y="1420440"/>
            <a:ext cx="15240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CA" sz="1400" b="1" dirty="0">
                <a:latin typeface="Arial" charset="0"/>
                <a:cs typeface="Arial" charset="0"/>
              </a:rPr>
              <a:t>OMP receives the Minister’s approval</a:t>
            </a:r>
          </a:p>
        </p:txBody>
      </p:sp>
      <p:sp>
        <p:nvSpPr>
          <p:cNvPr id="1062" name="Oval 48"/>
          <p:cNvSpPr>
            <a:spLocks noChangeArrowheads="1"/>
          </p:cNvSpPr>
          <p:nvPr/>
        </p:nvSpPr>
        <p:spPr bwMode="auto">
          <a:xfrm>
            <a:off x="2568575" y="1660525"/>
            <a:ext cx="4106863" cy="4105275"/>
          </a:xfrm>
          <a:prstGeom prst="ellipse">
            <a:avLst/>
          </a:prstGeom>
          <a:solidFill>
            <a:srgbClr val="CCFFFF">
              <a:alpha val="39999"/>
            </a:srgbClr>
          </a:solidFill>
          <a:ln w="9525">
            <a:solidFill>
              <a:srgbClr val="33CC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3" name="Text Box 50"/>
          <p:cNvSpPr txBox="1">
            <a:spLocks noChangeArrowheads="1"/>
          </p:cNvSpPr>
          <p:nvPr/>
        </p:nvSpPr>
        <p:spPr bwMode="auto">
          <a:xfrm>
            <a:off x="6248400" y="5029200"/>
            <a:ext cx="2362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CA" sz="1400" b="1" dirty="0">
                <a:solidFill>
                  <a:srgbClr val="3333FF"/>
                </a:solidFill>
                <a:latin typeface="Arial" charset="0"/>
                <a:cs typeface="Arial" charset="0"/>
              </a:rPr>
              <a:t>New practice proposals submitted to TPAs</a:t>
            </a:r>
          </a:p>
        </p:txBody>
      </p:sp>
      <p:sp>
        <p:nvSpPr>
          <p:cNvPr id="1064" name="Text Box 51"/>
          <p:cNvSpPr txBox="1">
            <a:spLocks noChangeArrowheads="1"/>
          </p:cNvSpPr>
          <p:nvPr/>
        </p:nvSpPr>
        <p:spPr bwMode="auto">
          <a:xfrm>
            <a:off x="5105400" y="5638800"/>
            <a:ext cx="23622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1400" b="1">
                <a:solidFill>
                  <a:srgbClr val="3333FF"/>
                </a:solidFill>
                <a:latin typeface="Arial" charset="0"/>
                <a:cs typeface="Arial" charset="0"/>
              </a:rPr>
              <a:t>TPAs submit new practice proposals to OMP</a:t>
            </a:r>
            <a:endParaRPr lang="en-CA" sz="1400" b="1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90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Practice Proposal </a:t>
            </a:r>
            <a:r>
              <a:rPr lang="en-GB" dirty="0" smtClean="0"/>
              <a:t>Requirements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b="1" dirty="0"/>
              <a:t>An introduction of your proposed practice</a:t>
            </a:r>
            <a:endParaRPr lang="en-US" b="1" dirty="0"/>
          </a:p>
          <a:p>
            <a:pPr eaLnBrk="1" hangingPunct="1"/>
            <a:r>
              <a:rPr lang="en-CA" dirty="0"/>
              <a:t>Provide an introduction of your new practice and the names of midwives who will be part of your practice and a brief description of </a:t>
            </a:r>
            <a:r>
              <a:rPr lang="en-CA" dirty="0" smtClean="0"/>
              <a:t>their background and experience</a:t>
            </a:r>
          </a:p>
          <a:p>
            <a:pPr eaLnBrk="1" hangingPunct="1"/>
            <a:endParaRPr lang="en-CA" dirty="0"/>
          </a:p>
          <a:p>
            <a:pPr eaLnBrk="1" hangingPunct="1"/>
            <a:r>
              <a:rPr lang="en-CA" dirty="0"/>
              <a:t>A Letter of Professional Conduct (LOPC) from the College of Midwives of </a:t>
            </a:r>
            <a:r>
              <a:rPr lang="en-CA" dirty="0" smtClean="0"/>
              <a:t>Ontario (CMO) </a:t>
            </a:r>
            <a:r>
              <a:rPr lang="en-CA" dirty="0"/>
              <a:t>is required for each midwife submitting a new practice </a:t>
            </a:r>
            <a:r>
              <a:rPr lang="en-CA" dirty="0" smtClean="0"/>
              <a:t>proposal</a:t>
            </a:r>
            <a:endParaRPr lang="en-CA" dirty="0"/>
          </a:p>
          <a:p>
            <a:pPr eaLnBrk="1" hangingPunct="1"/>
            <a:endParaRPr lang="en-US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1E727-47F8-4FF0-9B9B-8B04A1E3D2B4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040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Practice Proposal </a:t>
            </a:r>
            <a:r>
              <a:rPr lang="en-GB" dirty="0" smtClean="0"/>
              <a:t>Requirements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3" y="1981199"/>
            <a:ext cx="7772400" cy="4572001"/>
          </a:xfrm>
        </p:spPr>
        <p:txBody>
          <a:bodyPr/>
          <a:lstStyle/>
          <a:p>
            <a:pPr>
              <a:buNone/>
            </a:pPr>
            <a:r>
              <a:rPr lang="en-CA" b="1" dirty="0"/>
              <a:t>Define the catchment area you propose to serve</a:t>
            </a:r>
            <a:endParaRPr lang="en-US" b="1" dirty="0"/>
          </a:p>
          <a:p>
            <a:pPr eaLnBrk="1" hangingPunct="1"/>
            <a:r>
              <a:rPr lang="en-CA" dirty="0"/>
              <a:t>Provide a detailed description and map of the boundaries of the proposed area by city, town and all outlying and bordering </a:t>
            </a:r>
            <a:r>
              <a:rPr lang="en-CA" dirty="0" smtClean="0"/>
              <a:t>communities</a:t>
            </a:r>
          </a:p>
          <a:p>
            <a:pPr eaLnBrk="1" hangingPunct="1"/>
            <a:r>
              <a:rPr lang="en-CA" dirty="0" smtClean="0"/>
              <a:t>Also </a:t>
            </a:r>
            <a:r>
              <a:rPr lang="en-CA" dirty="0"/>
              <a:t>indicate where midwifery services are already available in relation to your proposed service </a:t>
            </a:r>
            <a:r>
              <a:rPr lang="en-CA" dirty="0" smtClean="0"/>
              <a:t>area</a:t>
            </a:r>
          </a:p>
          <a:p>
            <a:pPr eaLnBrk="1" hangingPunct="1"/>
            <a:endParaRPr lang="en-CA" dirty="0"/>
          </a:p>
          <a:p>
            <a:pPr marL="0" lvl="0" indent="0">
              <a:buNone/>
            </a:pPr>
            <a:r>
              <a:rPr lang="en-CA" b="1" dirty="0"/>
              <a:t>Rationale for Establishing New Midwifery </a:t>
            </a:r>
            <a:r>
              <a:rPr lang="en-CA" b="1" dirty="0" smtClean="0"/>
              <a:t>Practice</a:t>
            </a:r>
          </a:p>
          <a:p>
            <a:r>
              <a:rPr lang="en-CA" dirty="0" smtClean="0"/>
              <a:t>Outline the need for a new practice in the proposed community, including demographic statistics and unaccommodated client information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1E727-47F8-4FF0-9B9B-8B04A1E3D2B4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0996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Practice Proposal Requirements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3" y="1759527"/>
            <a:ext cx="7772400" cy="4890655"/>
          </a:xfrm>
        </p:spPr>
        <p:txBody>
          <a:bodyPr/>
          <a:lstStyle/>
          <a:p>
            <a:pPr marL="0" lvl="0" indent="0">
              <a:buNone/>
            </a:pPr>
            <a:r>
              <a:rPr lang="en-CA" b="1" dirty="0"/>
              <a:t>Support of Community </a:t>
            </a:r>
            <a:r>
              <a:rPr lang="en-CA" b="1" dirty="0" smtClean="0"/>
              <a:t>Stakeholders</a:t>
            </a:r>
          </a:p>
          <a:p>
            <a:r>
              <a:rPr lang="en-CA" dirty="0" smtClean="0"/>
              <a:t>Include support letters from Local Health Integration Network, local hospitals, local primary care providers and organizations, adjacent midwifery practice groups, and other relevant community stakeholders</a:t>
            </a:r>
            <a:endParaRPr lang="en-CA" b="1" dirty="0" smtClean="0"/>
          </a:p>
          <a:p>
            <a:endParaRPr lang="en-CA" dirty="0" smtClean="0"/>
          </a:p>
          <a:p>
            <a:pPr marL="0" lvl="0" indent="0">
              <a:buNone/>
            </a:pPr>
            <a:r>
              <a:rPr lang="en-CA" b="1" dirty="0" smtClean="0"/>
              <a:t>Human Resources Plan</a:t>
            </a:r>
          </a:p>
          <a:p>
            <a:r>
              <a:rPr lang="en-CA" dirty="0"/>
              <a:t>Provide a rationale for the number of base courses of care </a:t>
            </a:r>
            <a:r>
              <a:rPr lang="en-CA" dirty="0" smtClean="0"/>
              <a:t>requested </a:t>
            </a:r>
          </a:p>
          <a:p>
            <a:r>
              <a:rPr lang="en-CA" dirty="0"/>
              <a:t>Provide a 3-year human resource recruitment strategy/plan to support the proposed </a:t>
            </a:r>
            <a:r>
              <a:rPr lang="en-CA" dirty="0" smtClean="0"/>
              <a:t>practice group’s </a:t>
            </a:r>
            <a:r>
              <a:rPr lang="en-CA" dirty="0"/>
              <a:t>plans of expansion, if applicable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1E727-47F8-4FF0-9B9B-8B04A1E3D2B4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3989397"/>
      </p:ext>
    </p:extLst>
  </p:cSld>
  <p:clrMapOvr>
    <a:masterClrMapping/>
  </p:clrMapOvr>
</p:sld>
</file>

<file path=ppt/theme/theme1.xml><?xml version="1.0" encoding="utf-8"?>
<a:theme xmlns:a="http://schemas.openxmlformats.org/drawingml/2006/main" name="New Practice Orientation - June 2014 - v3">
  <a:themeElements>
    <a:clrScheme name="">
      <a:dk1>
        <a:srgbClr val="000000"/>
      </a:dk1>
      <a:lt1>
        <a:srgbClr val="FFFFFF"/>
      </a:lt1>
      <a:dk2>
        <a:srgbClr val="007A87"/>
      </a:dk2>
      <a:lt2>
        <a:srgbClr val="8D988F"/>
      </a:lt2>
      <a:accent1>
        <a:srgbClr val="633C82"/>
      </a:accent1>
      <a:accent2>
        <a:srgbClr val="54B247"/>
      </a:accent2>
      <a:accent3>
        <a:srgbClr val="FFFFFF"/>
      </a:accent3>
      <a:accent4>
        <a:srgbClr val="000000"/>
      </a:accent4>
      <a:accent5>
        <a:srgbClr val="B7AFC1"/>
      </a:accent5>
      <a:accent6>
        <a:srgbClr val="4BA13F"/>
      </a:accent6>
      <a:hlink>
        <a:srgbClr val="739AB3"/>
      </a:hlink>
      <a:folHlink>
        <a:srgbClr val="475285"/>
      </a:folHlink>
    </a:clrScheme>
    <a:fontScheme name="Blank Presentation">
      <a:majorFont>
        <a:latin typeface="Arial Narrow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Practice Orientation - June 2014 - v3</Template>
  <TotalTime>1</TotalTime>
  <Words>686</Words>
  <Application>Microsoft Office PowerPoint</Application>
  <PresentationFormat>On-screen Show (4:3)</PresentationFormat>
  <Paragraphs>126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New Practice Orientation - June 2014 - v3</vt:lpstr>
      <vt:lpstr> New Midwifery Practice Orientation   Presentation to the Association of Ontario Midwives </vt:lpstr>
      <vt:lpstr>Outline</vt:lpstr>
      <vt:lpstr>OMP: Who We Are </vt:lpstr>
      <vt:lpstr>OMP: What we do</vt:lpstr>
      <vt:lpstr>How do you get started?</vt:lpstr>
      <vt:lpstr> OMP: Budget Request/Budget Approval Process </vt:lpstr>
      <vt:lpstr>New Practice Proposal Requirements</vt:lpstr>
      <vt:lpstr>New Practice Proposal Requirements (cont’d)</vt:lpstr>
      <vt:lpstr>New Practice Proposal Requirements (cont’d)</vt:lpstr>
      <vt:lpstr>New Practice Proposal Requirements (cont’d)</vt:lpstr>
      <vt:lpstr>Assessment Criteria </vt:lpstr>
      <vt:lpstr>Assessment Criteria (cont’d)</vt:lpstr>
      <vt:lpstr>Contact Information</vt:lpstr>
      <vt:lpstr>PowerPoint Presentation</vt:lpstr>
    </vt:vector>
  </TitlesOfParts>
  <Company>MGS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New Midwifery Practice Orientation   Presentation to the Association of Ontario Midwives </dc:title>
  <dc:creator>MacDermid, Heather (MOHLTC)</dc:creator>
  <cp:lastModifiedBy>MacDermid, Heather (MOHLTC)</cp:lastModifiedBy>
  <cp:revision>2</cp:revision>
  <dcterms:created xsi:type="dcterms:W3CDTF">2014-06-13T20:47:14Z</dcterms:created>
  <dcterms:modified xsi:type="dcterms:W3CDTF">2014-06-13T20:48:35Z</dcterms:modified>
</cp:coreProperties>
</file>